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pl-PL" smtClean="0"/>
              <a:t>Kliknij, aby edytować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l-PL" smtClean="0"/>
              <a:t>Kliknij ikonę, aby dodać obraz</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18C79C5D-2A6F-F04D-97DA-BEF2467B64E4}"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pl-PL" smtClean="0"/>
              <a:t>Kliknij, aby edytować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pl-PL" smtClean="0"/>
              <a:t>Edytuj style wzorca tekstu</a:t>
            </a:r>
          </a:p>
        </p:txBody>
      </p:sp>
      <p:sp>
        <p:nvSpPr>
          <p:cNvPr id="4" name="Date Placeholder 3"/>
          <p:cNvSpPr>
            <a:spLocks noGrp="1"/>
          </p:cNvSpPr>
          <p:nvPr>
            <p:ph type="dt" sz="half" idx="10"/>
          </p:nvPr>
        </p:nvSpPr>
        <p:spPr/>
        <p:txBody>
          <a:bodyPr/>
          <a:lstStyle/>
          <a:p>
            <a:fld id="{8DFA1846-DA80-1C48-A609-854EA85C59AD}"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pl-PL" smtClean="0"/>
              <a:t>Kliknij, aby edytować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pl-PL" smtClean="0"/>
              <a:t>Edytuj style wzorca tekstu</a:t>
            </a:r>
          </a:p>
        </p:txBody>
      </p:sp>
      <p:sp>
        <p:nvSpPr>
          <p:cNvPr id="2" name="Date Placeholder 1"/>
          <p:cNvSpPr>
            <a:spLocks noGrp="1"/>
          </p:cNvSpPr>
          <p:nvPr>
            <p:ph type="dt" sz="half" idx="10"/>
          </p:nvPr>
        </p:nvSpPr>
        <p:spPr/>
        <p:txBody>
          <a:bodyPr/>
          <a:lstStyle/>
          <a:p>
            <a:fld id="{FBF54567-0DE4-3F47-BF90-CB84690072F9}" type="datetimeFigureOut">
              <a:rPr lang="en-US" dirty="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pl-PL" smtClean="0"/>
              <a:t>Kliknij, aby edytować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pl-PL" smtClean="0"/>
              <a:t>Kliknij, aby edytować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8DFA1846-DA80-1C48-A609-854EA85C59AD}"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pl-PL" smtClean="0"/>
              <a:t>Kliknij, aby edytować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D0DF5E60-9974-AC48-9591-99C2BB44B7CF}"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pl-PL" smtClean="0"/>
              <a:t>Kliknij, aby edytować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l-PL" smtClean="0"/>
              <a:t>Kliknij ikonę, aby dodać obraz</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10/24/2019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10/24/2019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7200" dirty="0" smtClean="0"/>
              <a:t>Uzależnienia narkotykowe  oraz alkoholowe </a:t>
            </a:r>
            <a:endParaRPr lang="pl-PL" sz="7200" dirty="0"/>
          </a:p>
        </p:txBody>
      </p:sp>
      <p:sp>
        <p:nvSpPr>
          <p:cNvPr id="3" name="Podtytuł 2"/>
          <p:cNvSpPr>
            <a:spLocks noGrp="1"/>
          </p:cNvSpPr>
          <p:nvPr>
            <p:ph type="subTitle" idx="1"/>
          </p:nvPr>
        </p:nvSpPr>
        <p:spPr>
          <a:xfrm>
            <a:off x="4030133" y="6549559"/>
            <a:ext cx="8740400" cy="308441"/>
          </a:xfrm>
        </p:spPr>
        <p:txBody>
          <a:bodyPr>
            <a:normAutofit fontScale="92500" lnSpcReduction="20000"/>
          </a:bodyPr>
          <a:lstStyle/>
          <a:p>
            <a:r>
              <a:rPr lang="pl-PL" dirty="0" smtClean="0"/>
              <a:t>Przygotowała Nikola Bolczyk, Nikola Matkowska oraz Katarzyna Płaczek </a:t>
            </a:r>
            <a:endParaRPr lang="pl-PL" dirty="0"/>
          </a:p>
        </p:txBody>
      </p:sp>
    </p:spTree>
    <p:extLst>
      <p:ext uri="{BB962C8B-B14F-4D97-AF65-F5344CB8AC3E}">
        <p14:creationId xmlns:p14="http://schemas.microsoft.com/office/powerpoint/2010/main" val="497144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Czym jest narkomania?</a:t>
            </a:r>
          </a:p>
        </p:txBody>
      </p:sp>
      <p:sp>
        <p:nvSpPr>
          <p:cNvPr id="3" name="Symbol zastępczy zawartości 2"/>
          <p:cNvSpPr>
            <a:spLocks noGrp="1"/>
          </p:cNvSpPr>
          <p:nvPr>
            <p:ph idx="1"/>
          </p:nvPr>
        </p:nvSpPr>
        <p:spPr>
          <a:xfrm>
            <a:off x="502623" y="1522376"/>
            <a:ext cx="10554574" cy="3636511"/>
          </a:xfrm>
        </p:spPr>
        <p:txBody>
          <a:bodyPr/>
          <a:lstStyle/>
          <a:p>
            <a:pPr marL="0" indent="0">
              <a:buNone/>
            </a:pPr>
            <a:r>
              <a:rPr lang="pl-PL" dirty="0"/>
              <a:t>Uzależnienie od narkotyków, określane także terminem „narkomania” (z j. gr. </a:t>
            </a:r>
            <a:r>
              <a:rPr lang="pl-PL" dirty="0" err="1"/>
              <a:t>narke</a:t>
            </a:r>
            <a:r>
              <a:rPr lang="pl-PL" dirty="0"/>
              <a:t> – odurzenie, mania – szaleństwo), jest postępującą chorobą prowadzącą do wyniszczenia organizmu (w skrajnych przypadkach do śmierci uzależnionego). Cechą charakterystyczną choroby jest konieczność przyjmowania środka odurzającego. Środek ten powoduje uzależnienie psychiczne i fizyczne. Narkoman odczuwa wewnętrzny przymus zwiększania dawek przyjmowanych środków psychoaktywnych.</a:t>
            </a:r>
          </a:p>
        </p:txBody>
      </p:sp>
      <p:pic>
        <p:nvPicPr>
          <p:cNvPr id="4" name="Obraz 3"/>
          <p:cNvPicPr>
            <a:picLocks noChangeAspect="1"/>
          </p:cNvPicPr>
          <p:nvPr/>
        </p:nvPicPr>
        <p:blipFill>
          <a:blip r:embed="rId2"/>
          <a:stretch>
            <a:fillRect/>
          </a:stretch>
        </p:blipFill>
        <p:spPr>
          <a:xfrm>
            <a:off x="7029979" y="3997895"/>
            <a:ext cx="3705755" cy="2775739"/>
          </a:xfrm>
          <a:prstGeom prst="rect">
            <a:avLst/>
          </a:prstGeom>
        </p:spPr>
      </p:pic>
    </p:spTree>
    <p:extLst>
      <p:ext uri="{BB962C8B-B14F-4D97-AF65-F5344CB8AC3E}">
        <p14:creationId xmlns:p14="http://schemas.microsoft.com/office/powerpoint/2010/main" val="32954082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Najpopularniejsze narkotyki – rodzaje, objawy</a:t>
            </a:r>
          </a:p>
        </p:txBody>
      </p:sp>
      <p:sp>
        <p:nvSpPr>
          <p:cNvPr id="3" name="Symbol zastępczy zawartości 2"/>
          <p:cNvSpPr>
            <a:spLocks noGrp="1"/>
          </p:cNvSpPr>
          <p:nvPr>
            <p:ph idx="1"/>
          </p:nvPr>
        </p:nvSpPr>
        <p:spPr>
          <a:xfrm>
            <a:off x="559067" y="2369043"/>
            <a:ext cx="10554574" cy="3636511"/>
          </a:xfrm>
        </p:spPr>
        <p:txBody>
          <a:bodyPr>
            <a:normAutofit fontScale="92500" lnSpcReduction="10000"/>
          </a:bodyPr>
          <a:lstStyle/>
          <a:p>
            <a:pPr marL="0" indent="0">
              <a:buNone/>
            </a:pPr>
            <a:r>
              <a:rPr lang="pl-PL" dirty="0"/>
              <a:t>Terminem „narkotyki” określane są substancje psychoaktywne pochodzenia chemicznego (syntetyki) lub naturalnego. Działają one na ośrodkowy układ nerwowy i silnie uzależniają.</a:t>
            </a:r>
          </a:p>
          <a:p>
            <a:pPr marL="0" indent="0">
              <a:buNone/>
            </a:pPr>
            <a:endParaRPr lang="pl-PL" dirty="0"/>
          </a:p>
          <a:p>
            <a:pPr marL="0" indent="0">
              <a:buNone/>
            </a:pPr>
            <a:r>
              <a:rPr lang="pl-PL" dirty="0"/>
              <a:t>Do najczęściej zażywanych narkotyków zalicza się:</a:t>
            </a:r>
          </a:p>
          <a:p>
            <a:pPr marL="0" indent="0">
              <a:buNone/>
            </a:pPr>
            <a:endParaRPr lang="pl-PL" dirty="0"/>
          </a:p>
          <a:p>
            <a:r>
              <a:rPr lang="pl-PL" dirty="0"/>
              <a:t>    marihuanę</a:t>
            </a:r>
          </a:p>
          <a:p>
            <a:r>
              <a:rPr lang="pl-PL" dirty="0"/>
              <a:t>    amfetaminę</a:t>
            </a:r>
          </a:p>
          <a:p>
            <a:r>
              <a:rPr lang="pl-PL" dirty="0"/>
              <a:t>    kokainę</a:t>
            </a:r>
          </a:p>
          <a:p>
            <a:r>
              <a:rPr lang="pl-PL" dirty="0"/>
              <a:t>    LSD</a:t>
            </a:r>
          </a:p>
          <a:p>
            <a:r>
              <a:rPr lang="pl-PL" dirty="0"/>
              <a:t>    heroinę</a:t>
            </a:r>
          </a:p>
          <a:p>
            <a:pPr marL="0" indent="0">
              <a:buNone/>
            </a:pPr>
            <a:endParaRPr lang="pl-PL" dirty="0"/>
          </a:p>
        </p:txBody>
      </p:sp>
      <p:pic>
        <p:nvPicPr>
          <p:cNvPr id="4" name="Obraz 3"/>
          <p:cNvPicPr>
            <a:picLocks noChangeAspect="1"/>
          </p:cNvPicPr>
          <p:nvPr/>
        </p:nvPicPr>
        <p:blipFill>
          <a:blip r:embed="rId2"/>
          <a:stretch>
            <a:fillRect/>
          </a:stretch>
        </p:blipFill>
        <p:spPr>
          <a:xfrm>
            <a:off x="6794323" y="3721210"/>
            <a:ext cx="4065588" cy="2284344"/>
          </a:xfrm>
          <a:prstGeom prst="rect">
            <a:avLst/>
          </a:prstGeom>
        </p:spPr>
      </p:pic>
    </p:spTree>
    <p:extLst>
      <p:ext uri="{BB962C8B-B14F-4D97-AF65-F5344CB8AC3E}">
        <p14:creationId xmlns:p14="http://schemas.microsoft.com/office/powerpoint/2010/main" val="793158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Marihuana</a:t>
            </a:r>
          </a:p>
        </p:txBody>
      </p:sp>
      <p:sp>
        <p:nvSpPr>
          <p:cNvPr id="3" name="Symbol zastępczy zawartości 2"/>
          <p:cNvSpPr>
            <a:spLocks noGrp="1"/>
          </p:cNvSpPr>
          <p:nvPr>
            <p:ph idx="1"/>
          </p:nvPr>
        </p:nvSpPr>
        <p:spPr>
          <a:xfrm>
            <a:off x="810000" y="1128888"/>
            <a:ext cx="8650089" cy="4222045"/>
          </a:xfrm>
        </p:spPr>
        <p:txBody>
          <a:bodyPr>
            <a:normAutofit/>
          </a:bodyPr>
          <a:lstStyle/>
          <a:p>
            <a:pPr marL="0" indent="0">
              <a:buNone/>
            </a:pPr>
            <a:endParaRPr lang="pl-PL" dirty="0"/>
          </a:p>
          <a:p>
            <a:pPr marL="0" indent="0">
              <a:buNone/>
            </a:pPr>
            <a:endParaRPr lang="pl-PL" dirty="0"/>
          </a:p>
          <a:p>
            <a:pPr marL="0" indent="0">
              <a:buNone/>
            </a:pPr>
            <a:r>
              <a:rPr lang="pl-PL" dirty="0"/>
              <a:t>Marihuana to skręty wyglądające podobnie do papierosów (roślina czasami palona jest także w szklanych naczyniach). Skręty zawierają suszone, zmielone kwiatostany konopi (</a:t>
            </a:r>
            <a:r>
              <a:rPr lang="pl-PL" dirty="0" err="1"/>
              <a:t>Cannabis</a:t>
            </a:r>
            <a:r>
              <a:rPr lang="pl-PL" dirty="0"/>
              <a:t> </a:t>
            </a:r>
            <a:r>
              <a:rPr lang="pl-PL" dirty="0" err="1"/>
              <a:t>sativa</a:t>
            </a:r>
            <a:r>
              <a:rPr lang="pl-PL" dirty="0"/>
              <a:t>), czasami dodawane są do nich suszone liście. Efekty po spożyciu marihuany zależne są od </a:t>
            </a:r>
            <a:r>
              <a:rPr lang="pl-PL" sz="1900" dirty="0"/>
              <a:t>ilości</a:t>
            </a:r>
            <a:r>
              <a:rPr lang="pl-PL" dirty="0"/>
              <a:t> przyjętego narkotyku, rodzaju surowca oraz indywidualnej tolerancji organizmu. Najczęstszym objawem jest polepszenie nastroju (euforia), szybsze bicie serca, pobudzenie wyobraźni, osłabienie koncentracji. Symptomem są także przekrwione spojówki i powiększone źrenice. Po jakimś czasie pojawia się apatia.</a:t>
            </a:r>
          </a:p>
        </p:txBody>
      </p:sp>
      <p:pic>
        <p:nvPicPr>
          <p:cNvPr id="4" name="Obraz 3"/>
          <p:cNvPicPr>
            <a:picLocks noChangeAspect="1"/>
          </p:cNvPicPr>
          <p:nvPr/>
        </p:nvPicPr>
        <p:blipFill>
          <a:blip r:embed="rId2"/>
          <a:stretch>
            <a:fillRect/>
          </a:stretch>
        </p:blipFill>
        <p:spPr>
          <a:xfrm>
            <a:off x="7678561" y="4905903"/>
            <a:ext cx="3314700" cy="1381125"/>
          </a:xfrm>
          <a:prstGeom prst="rect">
            <a:avLst/>
          </a:prstGeom>
        </p:spPr>
      </p:pic>
    </p:spTree>
    <p:extLst>
      <p:ext uri="{BB962C8B-B14F-4D97-AF65-F5344CB8AC3E}">
        <p14:creationId xmlns:p14="http://schemas.microsoft.com/office/powerpoint/2010/main" val="1824159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a:t>
            </a:r>
            <a:r>
              <a:rPr lang="pl-PL" dirty="0" smtClean="0"/>
              <a:t>mfetamina</a:t>
            </a:r>
            <a:endParaRPr lang="pl-PL" dirty="0"/>
          </a:p>
        </p:txBody>
      </p:sp>
      <p:sp>
        <p:nvSpPr>
          <p:cNvPr id="3" name="Symbol zastępczy zawartości 2"/>
          <p:cNvSpPr>
            <a:spLocks noGrp="1"/>
          </p:cNvSpPr>
          <p:nvPr>
            <p:ph idx="1"/>
          </p:nvPr>
        </p:nvSpPr>
        <p:spPr>
          <a:xfrm>
            <a:off x="513912" y="1635265"/>
            <a:ext cx="10554574" cy="3636511"/>
          </a:xfrm>
        </p:spPr>
        <p:txBody>
          <a:bodyPr/>
          <a:lstStyle/>
          <a:p>
            <a:pPr marL="0" indent="0">
              <a:buNone/>
            </a:pPr>
            <a:r>
              <a:rPr lang="pl-PL" dirty="0"/>
              <a:t>Amfetamina to związek chemiczny (pochodna 2-fenyloetyloaminy) o działaniu psychoaktywnym i uzależniającym. Narkotyk ten najczęściej ma postać białego proszku, kryształków lub tabletek. Po jego zażyciu pojawia się pobudzenie organizmu, chwilowa euforia i przypływ energii. Szybko stan ten przechodzi w lęk, pojawiają się zawroty głowy, podwyższone ciśnienie oraz suchość w ustach. Duże ilości amfetaminy mogą spowodować zaburzenia słuchu i wzroku, arytmię serca, która może doprowadzić do niewysokości układu krążeniowego oraz tzw. psychozy amfetaminowej.</a:t>
            </a:r>
          </a:p>
        </p:txBody>
      </p:sp>
      <p:pic>
        <p:nvPicPr>
          <p:cNvPr id="4" name="Obraz 3"/>
          <p:cNvPicPr>
            <a:picLocks noChangeAspect="1"/>
          </p:cNvPicPr>
          <p:nvPr/>
        </p:nvPicPr>
        <p:blipFill>
          <a:blip r:embed="rId2"/>
          <a:stretch>
            <a:fillRect/>
          </a:stretch>
        </p:blipFill>
        <p:spPr>
          <a:xfrm>
            <a:off x="6761867" y="4344987"/>
            <a:ext cx="4703004" cy="2067102"/>
          </a:xfrm>
          <a:prstGeom prst="rect">
            <a:avLst/>
          </a:prstGeom>
        </p:spPr>
      </p:pic>
    </p:spTree>
    <p:extLst>
      <p:ext uri="{BB962C8B-B14F-4D97-AF65-F5344CB8AC3E}">
        <p14:creationId xmlns:p14="http://schemas.microsoft.com/office/powerpoint/2010/main" val="2228204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Kokaina</a:t>
            </a:r>
            <a:endParaRPr lang="pl-PL" dirty="0"/>
          </a:p>
        </p:txBody>
      </p:sp>
      <p:sp>
        <p:nvSpPr>
          <p:cNvPr id="3" name="Symbol zastępczy zawartości 2"/>
          <p:cNvSpPr>
            <a:spLocks noGrp="1"/>
          </p:cNvSpPr>
          <p:nvPr>
            <p:ph idx="1"/>
          </p:nvPr>
        </p:nvSpPr>
        <p:spPr>
          <a:xfrm>
            <a:off x="367156" y="1206287"/>
            <a:ext cx="10554574" cy="4415580"/>
          </a:xfrm>
        </p:spPr>
        <p:txBody>
          <a:bodyPr/>
          <a:lstStyle/>
          <a:p>
            <a:pPr marL="0" indent="0">
              <a:buNone/>
            </a:pPr>
            <a:r>
              <a:rPr lang="pl-PL" dirty="0" smtClean="0"/>
              <a:t>Kokaina </a:t>
            </a:r>
            <a:r>
              <a:rPr lang="pl-PL" dirty="0"/>
              <a:t>to związek organiczny pozyskiwany z liści koki (krasnodrzew pospolity) porastającej obecnie przede wszystkim Kolumbię. Narkotyk najczęściej dostępny jest jako biały proszek (sole kokainy) lub krystaliczne płatki. Zażycie substancji powoduje wzrost pewności siebie, aktywność, bezsenność, spadek apetytu. Objawem przyjęcia kokainy jest także wytrzeszcz gałek ocznych, często występują zaburzenia pamięci, skłonności do iluzji (halucynacje).</a:t>
            </a:r>
          </a:p>
        </p:txBody>
      </p:sp>
      <p:pic>
        <p:nvPicPr>
          <p:cNvPr id="4" name="Obraz 3"/>
          <p:cNvPicPr>
            <a:picLocks noChangeAspect="1"/>
          </p:cNvPicPr>
          <p:nvPr/>
        </p:nvPicPr>
        <p:blipFill>
          <a:blip r:embed="rId2"/>
          <a:stretch>
            <a:fillRect/>
          </a:stretch>
        </p:blipFill>
        <p:spPr>
          <a:xfrm>
            <a:off x="7957080" y="4382054"/>
            <a:ext cx="3557587" cy="1998912"/>
          </a:xfrm>
          <a:prstGeom prst="rect">
            <a:avLst/>
          </a:prstGeom>
        </p:spPr>
      </p:pic>
    </p:spTree>
    <p:extLst>
      <p:ext uri="{BB962C8B-B14F-4D97-AF65-F5344CB8AC3E}">
        <p14:creationId xmlns:p14="http://schemas.microsoft.com/office/powerpoint/2010/main" val="2936169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Heroina </a:t>
            </a:r>
            <a:endParaRPr lang="pl-PL" dirty="0"/>
          </a:p>
        </p:txBody>
      </p:sp>
      <p:sp>
        <p:nvSpPr>
          <p:cNvPr id="3" name="Symbol zastępczy zawartości 2"/>
          <p:cNvSpPr>
            <a:spLocks noGrp="1"/>
          </p:cNvSpPr>
          <p:nvPr>
            <p:ph idx="1"/>
          </p:nvPr>
        </p:nvSpPr>
        <p:spPr>
          <a:xfrm>
            <a:off x="468756" y="1736865"/>
            <a:ext cx="10554574" cy="3636511"/>
          </a:xfrm>
        </p:spPr>
        <p:txBody>
          <a:bodyPr/>
          <a:lstStyle/>
          <a:p>
            <a:pPr marL="0" indent="0">
              <a:buNone/>
            </a:pPr>
            <a:r>
              <a:rPr lang="pl-PL" dirty="0"/>
              <a:t>Heroina jest pochodną morfiny produkowanej z opium (mleczko makowe). Może przybrać postać białego, beżowego lub brązowego proszku (czysta heroina jest biała, dodatek innych substancji powoduje zmianę koloru) lub kompotu (produkowany ze słomy makowej). Objawem przyjęcia narkotyku jest euforia, odporność na ból, spowolnienie. Następnie pojawia się apatia, senność, zwężenie źrenic. Narkotyk może powodować stany depresyjne, ponieważ bardzo silnie oddziałuje na ośrodkowy układ nerwowy.</a:t>
            </a:r>
          </a:p>
        </p:txBody>
      </p:sp>
      <p:pic>
        <p:nvPicPr>
          <p:cNvPr id="4" name="Obraz 3"/>
          <p:cNvPicPr>
            <a:picLocks noChangeAspect="1"/>
          </p:cNvPicPr>
          <p:nvPr/>
        </p:nvPicPr>
        <p:blipFill>
          <a:blip r:embed="rId2"/>
          <a:stretch>
            <a:fillRect/>
          </a:stretch>
        </p:blipFill>
        <p:spPr>
          <a:xfrm>
            <a:off x="7760405" y="4446411"/>
            <a:ext cx="3913314" cy="2191456"/>
          </a:xfrm>
          <a:prstGeom prst="rect">
            <a:avLst/>
          </a:prstGeom>
        </p:spPr>
      </p:pic>
    </p:spTree>
    <p:extLst>
      <p:ext uri="{BB962C8B-B14F-4D97-AF65-F5344CB8AC3E}">
        <p14:creationId xmlns:p14="http://schemas.microsoft.com/office/powerpoint/2010/main" val="2105139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LSD</a:t>
            </a:r>
            <a:endParaRPr lang="pl-PL" dirty="0"/>
          </a:p>
        </p:txBody>
      </p:sp>
      <p:sp>
        <p:nvSpPr>
          <p:cNvPr id="3" name="Symbol zastępczy zawartości 2"/>
          <p:cNvSpPr>
            <a:spLocks noGrp="1"/>
          </p:cNvSpPr>
          <p:nvPr>
            <p:ph idx="1"/>
          </p:nvPr>
        </p:nvSpPr>
        <p:spPr>
          <a:xfrm>
            <a:off x="491335" y="1511087"/>
            <a:ext cx="10554574" cy="3636511"/>
          </a:xfrm>
        </p:spPr>
        <p:txBody>
          <a:bodyPr/>
          <a:lstStyle/>
          <a:p>
            <a:pPr marL="0" indent="0">
              <a:buNone/>
            </a:pPr>
            <a:r>
              <a:rPr lang="pl-PL" dirty="0"/>
              <a:t>LSD (</a:t>
            </a:r>
            <a:r>
              <a:rPr lang="pl-PL" dirty="0" err="1"/>
              <a:t>dietyloamid</a:t>
            </a:r>
            <a:r>
              <a:rPr lang="pl-PL" dirty="0"/>
              <a:t> kwasu d-lizergowego) to związek chemiczny o działaniu psychoaktywnym i uzależniającym. Substancja ta jest pochodną </a:t>
            </a:r>
            <a:r>
              <a:rPr lang="pl-PL" dirty="0" err="1"/>
              <a:t>ergoliny</a:t>
            </a:r>
            <a:r>
              <a:rPr lang="pl-PL" dirty="0"/>
              <a:t>. Narkotyk dostępny jest w formie małych znaczków z obrazkami. Objawem przyjęcia LSD jest wzrost temperatury ciała i ciśnienia krwi, spowolnienie. Po zażyciu tego narkotyku pojawiają się także drgawki, ślinotok oraz omamy. Częstym symptomem jest poszerzenie źrenic.</a:t>
            </a:r>
          </a:p>
        </p:txBody>
      </p:sp>
      <p:pic>
        <p:nvPicPr>
          <p:cNvPr id="4" name="Obraz 3"/>
          <p:cNvPicPr>
            <a:picLocks noChangeAspect="1"/>
          </p:cNvPicPr>
          <p:nvPr/>
        </p:nvPicPr>
        <p:blipFill>
          <a:blip r:embed="rId2"/>
          <a:stretch>
            <a:fillRect/>
          </a:stretch>
        </p:blipFill>
        <p:spPr>
          <a:xfrm>
            <a:off x="7748411" y="4174948"/>
            <a:ext cx="4138440" cy="2135541"/>
          </a:xfrm>
          <a:prstGeom prst="rect">
            <a:avLst/>
          </a:prstGeom>
        </p:spPr>
      </p:pic>
    </p:spTree>
    <p:extLst>
      <p:ext uri="{BB962C8B-B14F-4D97-AF65-F5344CB8AC3E}">
        <p14:creationId xmlns:p14="http://schemas.microsoft.com/office/powerpoint/2010/main" val="2716999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8089" y="492344"/>
            <a:ext cx="10571998" cy="970450"/>
          </a:xfrm>
        </p:spPr>
        <p:txBody>
          <a:bodyPr/>
          <a:lstStyle/>
          <a:p>
            <a:r>
              <a:rPr lang="pl-PL" dirty="0"/>
              <a:t/>
            </a:r>
            <a:br>
              <a:rPr lang="pl-PL" dirty="0"/>
            </a:br>
            <a:r>
              <a:rPr lang="pl-PL" dirty="0"/>
              <a:t>Uzależnienie a stan zdrowia – choroby spowodowane piciem alkoholu</a:t>
            </a:r>
          </a:p>
        </p:txBody>
      </p:sp>
      <p:sp>
        <p:nvSpPr>
          <p:cNvPr id="3" name="Symbol zastępczy zawartości 2"/>
          <p:cNvSpPr>
            <a:spLocks noGrp="1"/>
          </p:cNvSpPr>
          <p:nvPr>
            <p:ph idx="1"/>
          </p:nvPr>
        </p:nvSpPr>
        <p:spPr>
          <a:xfrm>
            <a:off x="385827" y="2258758"/>
            <a:ext cx="10554574" cy="3636511"/>
          </a:xfrm>
        </p:spPr>
        <p:txBody>
          <a:bodyPr/>
          <a:lstStyle/>
          <a:p>
            <a:pPr marL="0" indent="0">
              <a:buNone/>
            </a:pPr>
            <a:r>
              <a:rPr lang="pl-PL" dirty="0"/>
              <a:t>Nierzadko zdarza się, że alkoholizmowi towarzyszy depresja, która stanowi dodatkowy czynnik wyniszczający </a:t>
            </a:r>
            <a:r>
              <a:rPr lang="pl-PL" dirty="0" smtClean="0"/>
              <a:t>zdrowie. Choroby, które mogą wystąpić:</a:t>
            </a:r>
          </a:p>
          <a:p>
            <a:r>
              <a:rPr lang="pl-PL" dirty="0"/>
              <a:t> </a:t>
            </a:r>
            <a:r>
              <a:rPr lang="pl-PL" dirty="0" smtClean="0"/>
              <a:t>  </a:t>
            </a:r>
            <a:r>
              <a:rPr lang="pl-PL" dirty="0"/>
              <a:t>Łuszczyca.</a:t>
            </a:r>
          </a:p>
          <a:p>
            <a:r>
              <a:rPr lang="pl-PL" dirty="0"/>
              <a:t>  </a:t>
            </a:r>
            <a:r>
              <a:rPr lang="pl-PL" dirty="0" smtClean="0"/>
              <a:t> </a:t>
            </a:r>
            <a:r>
              <a:rPr lang="pl-PL" dirty="0"/>
              <a:t>Bezpieczne picie alkoholu.</a:t>
            </a:r>
          </a:p>
          <a:p>
            <a:r>
              <a:rPr lang="pl-PL" dirty="0"/>
              <a:t>  </a:t>
            </a:r>
            <a:r>
              <a:rPr lang="pl-PL" dirty="0" smtClean="0"/>
              <a:t> </a:t>
            </a:r>
            <a:r>
              <a:rPr lang="pl-PL" dirty="0"/>
              <a:t>Choroba wrzodowa żołądka i dwunastnicy.</a:t>
            </a:r>
          </a:p>
          <a:p>
            <a:r>
              <a:rPr lang="pl-PL" dirty="0"/>
              <a:t>  </a:t>
            </a:r>
            <a:r>
              <a:rPr lang="pl-PL" dirty="0" smtClean="0"/>
              <a:t> </a:t>
            </a:r>
            <a:r>
              <a:rPr lang="pl-PL" dirty="0"/>
              <a:t>Przewlekłe zapalenie trzustki.</a:t>
            </a:r>
          </a:p>
          <a:p>
            <a:r>
              <a:rPr lang="pl-PL" dirty="0"/>
              <a:t>   </a:t>
            </a:r>
            <a:r>
              <a:rPr lang="pl-PL" dirty="0" smtClean="0"/>
              <a:t>Ostre </a:t>
            </a:r>
            <a:r>
              <a:rPr lang="pl-PL" dirty="0"/>
              <a:t>zapalenie trzustki.</a:t>
            </a:r>
          </a:p>
          <a:p>
            <a:r>
              <a:rPr lang="pl-PL" dirty="0"/>
              <a:t>  </a:t>
            </a:r>
            <a:r>
              <a:rPr lang="pl-PL" dirty="0" smtClean="0"/>
              <a:t> </a:t>
            </a:r>
            <a:r>
              <a:rPr lang="pl-PL" dirty="0"/>
              <a:t>Marskość wątroby.</a:t>
            </a:r>
          </a:p>
          <a:p>
            <a:r>
              <a:rPr lang="pl-PL" dirty="0"/>
              <a:t>  </a:t>
            </a:r>
            <a:r>
              <a:rPr lang="pl-PL" dirty="0" smtClean="0"/>
              <a:t> </a:t>
            </a:r>
            <a:r>
              <a:rPr lang="pl-PL" dirty="0"/>
              <a:t>Alkoholowe choroby wątroby.</a:t>
            </a:r>
          </a:p>
        </p:txBody>
      </p:sp>
    </p:spTree>
    <p:extLst>
      <p:ext uri="{BB962C8B-B14F-4D97-AF65-F5344CB8AC3E}">
        <p14:creationId xmlns:p14="http://schemas.microsoft.com/office/powerpoint/2010/main" val="783597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 to już choroba? Nadużywanie alkoholu a alkoholizm</a:t>
            </a:r>
          </a:p>
        </p:txBody>
      </p:sp>
      <p:sp>
        <p:nvSpPr>
          <p:cNvPr id="3" name="Symbol zastępczy zawartości 2"/>
          <p:cNvSpPr>
            <a:spLocks noGrp="1"/>
          </p:cNvSpPr>
          <p:nvPr>
            <p:ph idx="1"/>
          </p:nvPr>
        </p:nvSpPr>
        <p:spPr>
          <a:xfrm>
            <a:off x="478743" y="1847148"/>
            <a:ext cx="10554574" cy="3636511"/>
          </a:xfrm>
        </p:spPr>
        <p:txBody>
          <a:bodyPr>
            <a:normAutofit/>
          </a:bodyPr>
          <a:lstStyle/>
          <a:p>
            <a:pPr marL="0" indent="0">
              <a:buNone/>
            </a:pPr>
            <a:r>
              <a:rPr lang="pl-PL" dirty="0"/>
              <a:t>Istnieje kilka symptomów ostrzegawczych, które pozwalają zdiagnozować problem alkoholowy. Często są bardzo subtelne i nie wzbudzają podejrzeń, jednak powinny wzbudzić naszą czujność. Jednym z nich jest ilość spożywanego alkoholu. Alarmujące jest codzienne, regularne wypijanie co najmniej dwóch lampek wina, piw lub 50 g wódki. Uwagę zwraca też rozpoczynanie dnia od wypicia „porannego piwka” oraz szukanie okazji do </a:t>
            </a:r>
            <a:r>
              <a:rPr lang="pl-PL" dirty="0" smtClean="0"/>
              <a:t>picia.</a:t>
            </a:r>
            <a:endParaRPr lang="pl-PL" dirty="0"/>
          </a:p>
        </p:txBody>
      </p:sp>
      <p:sp>
        <p:nvSpPr>
          <p:cNvPr id="4" name="AutoShape 2" descr="Znalezione obrazy dla zapytania alkoholizm"/>
          <p:cNvSpPr>
            <a:spLocks noChangeAspect="1" noChangeArrowheads="1"/>
          </p:cNvSpPr>
          <p:nvPr/>
        </p:nvSpPr>
        <p:spPr bwMode="auto">
          <a:xfrm>
            <a:off x="155574" y="-144463"/>
            <a:ext cx="230627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alkoholiz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 name="Obraz 5"/>
          <p:cNvPicPr>
            <a:picLocks noChangeAspect="1"/>
          </p:cNvPicPr>
          <p:nvPr/>
        </p:nvPicPr>
        <p:blipFill>
          <a:blip r:embed="rId2"/>
          <a:stretch>
            <a:fillRect/>
          </a:stretch>
        </p:blipFill>
        <p:spPr>
          <a:xfrm>
            <a:off x="8246452" y="4866176"/>
            <a:ext cx="2990850" cy="1533525"/>
          </a:xfrm>
          <a:prstGeom prst="rect">
            <a:avLst/>
          </a:prstGeom>
        </p:spPr>
      </p:pic>
    </p:spTree>
    <p:extLst>
      <p:ext uri="{BB962C8B-B14F-4D97-AF65-F5344CB8AC3E}">
        <p14:creationId xmlns:p14="http://schemas.microsoft.com/office/powerpoint/2010/main" val="1648159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Alkoholowe fazy picia alkoholu</a:t>
            </a:r>
          </a:p>
        </p:txBody>
      </p:sp>
      <p:sp>
        <p:nvSpPr>
          <p:cNvPr id="3" name="Symbol zastępczy zawartości 2"/>
          <p:cNvSpPr>
            <a:spLocks noGrp="1"/>
          </p:cNvSpPr>
          <p:nvPr>
            <p:ph idx="1"/>
          </p:nvPr>
        </p:nvSpPr>
        <p:spPr>
          <a:xfrm>
            <a:off x="185666" y="2562256"/>
            <a:ext cx="10554574" cy="3636511"/>
          </a:xfrm>
        </p:spPr>
        <p:txBody>
          <a:bodyPr>
            <a:noAutofit/>
          </a:bodyPr>
          <a:lstStyle/>
          <a:p>
            <a:pPr marL="0" indent="0">
              <a:buNone/>
            </a:pPr>
            <a:r>
              <a:rPr lang="pl-PL" dirty="0"/>
              <a:t>W rozpoznaniu alkoholizmu pomóc może znajomość jego poszczególnych etapów. Alkoholik przechodzi przez wiele faz uzależnienia, a są to:</a:t>
            </a:r>
          </a:p>
          <a:p>
            <a:pPr marL="0" indent="0">
              <a:buNone/>
            </a:pPr>
            <a:endParaRPr lang="pl-PL" dirty="0"/>
          </a:p>
          <a:p>
            <a:pPr marL="0" indent="0">
              <a:buNone/>
            </a:pPr>
            <a:r>
              <a:rPr lang="pl-PL" dirty="0"/>
              <a:t>    picie umiarkowane, towarzyskie, okazjonalne, nadużywanie alkoholu, łącznie z utratą pamięci lub świadomości tego, co się wydarzyło,</a:t>
            </a:r>
          </a:p>
          <a:p>
            <a:pPr marL="0" indent="0">
              <a:buNone/>
            </a:pPr>
            <a:r>
              <a:rPr lang="pl-PL" dirty="0"/>
              <a:t>    symptomy głodu alkoholowego – potrzeba wypicia więcej i częściej, utrata kontroli nad piciem, czyli picie od jednego kieliszka do nieprzytomności, szukanie usprawiedliwień dla swojego picia,</a:t>
            </a:r>
          </a:p>
          <a:p>
            <a:pPr marL="0" indent="0">
              <a:buNone/>
            </a:pPr>
            <a:r>
              <a:rPr lang="pl-PL" dirty="0"/>
              <a:t>    zaczynanie dnia od klina – ukojenie psychicznych i fizycznych dolegliwości picia,</a:t>
            </a:r>
          </a:p>
          <a:p>
            <a:pPr marL="0" indent="0">
              <a:buNone/>
            </a:pPr>
            <a:r>
              <a:rPr lang="pl-PL" dirty="0"/>
              <a:t>    picie w samotności – niepotrzebne jest już tylko towarzystwo, aby się napić, utrata kontroli nad swoim zachowaniem, co skutkuje m.in. szukaniem okazji do kłótni, bójek, zwad,</a:t>
            </a:r>
          </a:p>
          <a:p>
            <a:pPr marL="0" indent="0">
              <a:buNone/>
            </a:pPr>
            <a:r>
              <a:rPr lang="pl-PL" dirty="0"/>
              <a:t>    poszukiwanie alkoholu za wszelką cenę – psychiczne i fizyczne skutki uzależnienia, kac moralny, wyrzuty sumienia, poczucie </a:t>
            </a:r>
            <a:r>
              <a:rPr lang="pl-PL" dirty="0" smtClean="0"/>
              <a:t>obrzydzenia. </a:t>
            </a:r>
            <a:endParaRPr lang="pl-PL" dirty="0"/>
          </a:p>
        </p:txBody>
      </p:sp>
    </p:spTree>
    <p:extLst>
      <p:ext uri="{BB962C8B-B14F-4D97-AF65-F5344CB8AC3E}">
        <p14:creationId xmlns:p14="http://schemas.microsoft.com/office/powerpoint/2010/main" val="3450779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Wygląd alkoholika i sygnały ostrzegawcze</a:t>
            </a:r>
          </a:p>
        </p:txBody>
      </p:sp>
      <p:sp>
        <p:nvSpPr>
          <p:cNvPr id="3" name="Symbol zastępczy zawartości 2"/>
          <p:cNvSpPr>
            <a:spLocks noGrp="1"/>
          </p:cNvSpPr>
          <p:nvPr>
            <p:ph idx="1"/>
          </p:nvPr>
        </p:nvSpPr>
        <p:spPr>
          <a:xfrm>
            <a:off x="338066" y="1964379"/>
            <a:ext cx="10554574" cy="3636511"/>
          </a:xfrm>
        </p:spPr>
        <p:txBody>
          <a:bodyPr/>
          <a:lstStyle/>
          <a:p>
            <a:pPr marL="0" indent="0">
              <a:buNone/>
            </a:pPr>
            <a:r>
              <a:rPr lang="pl-PL" dirty="0"/>
              <a:t>By pomóc alkoholikowi, niezbędna jest zwykle reakcja otoczenia, gdyż sam chory może nie zdawać sobie sprawy ze swojego stanu lub bezustannie mu zaprzeczać. Z jednej strony trzeba zmusić chorego do skonfrontowania jego uzależnienia ze skutkami nałogu, z drugiej dać mu po prostu szansę na naprawę swoich błędów. Tym, co pomaga zdefiniować alkoholizm, poza zmianą samopoczucia uzależnionego i jego zachowania, jest wygląd. Duża dawka napojów alkoholowych powoduje spore odwodnienie, a to z kolei skutkuje tym, iż cera staje się wyblakła, szara, a zmarszczki się pogłębiają. Twarz staje się wyraźnie opuchnięta, oczy są podkrążone, charakterystyczne jest też zaczerwienienie skóry. Bardzo często obserwuje się to, iż alkoholicy są zwykle osobami bardzo szczupłymi. Spowalniają się możliwości organizmu do syntezy białka, stąd utrata wagi wiąże się też z utratą masy mięśniowej.</a:t>
            </a:r>
          </a:p>
        </p:txBody>
      </p:sp>
      <p:pic>
        <p:nvPicPr>
          <p:cNvPr id="4" name="Obraz 3"/>
          <p:cNvPicPr>
            <a:picLocks noChangeAspect="1"/>
          </p:cNvPicPr>
          <p:nvPr/>
        </p:nvPicPr>
        <p:blipFill>
          <a:blip r:embed="rId2"/>
          <a:stretch>
            <a:fillRect/>
          </a:stretch>
        </p:blipFill>
        <p:spPr>
          <a:xfrm>
            <a:off x="8224471" y="5083419"/>
            <a:ext cx="2800350" cy="1638300"/>
          </a:xfrm>
          <a:prstGeom prst="rect">
            <a:avLst/>
          </a:prstGeom>
        </p:spPr>
      </p:pic>
    </p:spTree>
    <p:extLst>
      <p:ext uri="{BB962C8B-B14F-4D97-AF65-F5344CB8AC3E}">
        <p14:creationId xmlns:p14="http://schemas.microsoft.com/office/powerpoint/2010/main" val="2771001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Objawy uzależnienia od alkoholu </a:t>
            </a:r>
          </a:p>
        </p:txBody>
      </p:sp>
      <p:sp>
        <p:nvSpPr>
          <p:cNvPr id="3" name="Symbol zastępczy zawartości 2"/>
          <p:cNvSpPr>
            <a:spLocks noGrp="1"/>
          </p:cNvSpPr>
          <p:nvPr>
            <p:ph idx="1"/>
          </p:nvPr>
        </p:nvSpPr>
        <p:spPr>
          <a:xfrm>
            <a:off x="367156" y="1883621"/>
            <a:ext cx="10554574" cy="3636511"/>
          </a:xfrm>
        </p:spPr>
        <p:txBody>
          <a:bodyPr/>
          <a:lstStyle/>
          <a:p>
            <a:pPr marL="0" indent="0">
              <a:buNone/>
            </a:pPr>
            <a:r>
              <a:rPr lang="pl-PL" dirty="0"/>
              <a:t>Często pity alkohol oddziałując na mózg, sprawia, że alkoholik zaczyna mieć upośledzoną kontrolę ilości wypijanych trunków i często doprowadza do spożywania ich w nadmiernej ilości. Tym samym nie jest w stanie przewidzieć tego, czy po pierwszych łykach uda mu się zapanować nad dalszym piciem, czy też nie. Z czasem poza wewnętrznym przymusem codziennego wypicia alkoholu, zwiększaniem jego dawki, szukaniem okazji do picia, czy też spożywania alkoholu w samotności, pojawiać się zaczynają objawy zespołu abstynencyjnego. </a:t>
            </a:r>
            <a:r>
              <a:rPr lang="pl-PL" dirty="0" smtClean="0"/>
              <a:t>Niedostarczenie </a:t>
            </a:r>
            <a:r>
              <a:rPr lang="pl-PL" dirty="0"/>
              <a:t>organizmowi substancji psychoaktywnej powoduje złe samopoczucie fizyczne i psychiczne. </a:t>
            </a:r>
          </a:p>
        </p:txBody>
      </p:sp>
      <p:pic>
        <p:nvPicPr>
          <p:cNvPr id="4" name="Obraz 3"/>
          <p:cNvPicPr>
            <a:picLocks noChangeAspect="1"/>
          </p:cNvPicPr>
          <p:nvPr/>
        </p:nvPicPr>
        <p:blipFill>
          <a:blip r:embed="rId2"/>
          <a:stretch>
            <a:fillRect/>
          </a:stretch>
        </p:blipFill>
        <p:spPr>
          <a:xfrm>
            <a:off x="8686095" y="4722989"/>
            <a:ext cx="2857500" cy="1905000"/>
          </a:xfrm>
          <a:prstGeom prst="rect">
            <a:avLst/>
          </a:prstGeom>
        </p:spPr>
      </p:pic>
    </p:spTree>
    <p:extLst>
      <p:ext uri="{BB962C8B-B14F-4D97-AF65-F5344CB8AC3E}">
        <p14:creationId xmlns:p14="http://schemas.microsoft.com/office/powerpoint/2010/main" val="2031517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Dlaczego uzależniamy się od palenia papierosów?</a:t>
            </a:r>
          </a:p>
        </p:txBody>
      </p:sp>
      <p:sp>
        <p:nvSpPr>
          <p:cNvPr id="3" name="Symbol zastępczy zawartości 2"/>
          <p:cNvSpPr>
            <a:spLocks noGrp="1"/>
          </p:cNvSpPr>
          <p:nvPr>
            <p:ph idx="1"/>
          </p:nvPr>
        </p:nvSpPr>
        <p:spPr>
          <a:xfrm>
            <a:off x="355868" y="1578820"/>
            <a:ext cx="10554574" cy="3636511"/>
          </a:xfrm>
        </p:spPr>
        <p:txBody>
          <a:bodyPr/>
          <a:lstStyle/>
          <a:p>
            <a:pPr marL="0" indent="0">
              <a:buNone/>
            </a:pPr>
            <a:r>
              <a:rPr lang="pl-PL" dirty="0"/>
              <a:t>W dymie papierosowym zawartych jest około 4000 związków. Jednym z nich jest nikotyna, jedna z najsilniej uzależniających substancji psychoaktywnych. Nikotyna ma zdolność silnego oddziaływania na ośrodkowy układ nerwowy poprzez tzw. receptory nikotynowe znajdujące się w mózgu. W małych dawkach (do 3 mg) działa stymulująco, powodując pobudzenie organizmu i podwyższenie ciśnienia tętniczego. Dochodzi równocześnie do uwolnienia tzw. hormonu szczęścia (dopaminy), serotoniny, noradrenaliny i innych neuroprzekaźników. Z tego powodu nikotyna powoduje, iż palenie papierosów może sprawiać przyjemność. </a:t>
            </a:r>
          </a:p>
        </p:txBody>
      </p:sp>
      <p:pic>
        <p:nvPicPr>
          <p:cNvPr id="4" name="Obraz 3"/>
          <p:cNvPicPr>
            <a:picLocks noChangeAspect="1"/>
          </p:cNvPicPr>
          <p:nvPr/>
        </p:nvPicPr>
        <p:blipFill>
          <a:blip r:embed="rId2"/>
          <a:stretch>
            <a:fillRect/>
          </a:stretch>
        </p:blipFill>
        <p:spPr>
          <a:xfrm>
            <a:off x="7375055" y="4546318"/>
            <a:ext cx="3101034" cy="2068971"/>
          </a:xfrm>
          <a:prstGeom prst="rect">
            <a:avLst/>
          </a:prstGeom>
        </p:spPr>
      </p:pic>
    </p:spTree>
    <p:extLst>
      <p:ext uri="{BB962C8B-B14F-4D97-AF65-F5344CB8AC3E}">
        <p14:creationId xmlns:p14="http://schemas.microsoft.com/office/powerpoint/2010/main" val="819601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mogą być skutki uzależnienia od papierosów?</a:t>
            </a:r>
          </a:p>
        </p:txBody>
      </p:sp>
      <p:sp>
        <p:nvSpPr>
          <p:cNvPr id="3" name="Symbol zastępczy zawartości 2"/>
          <p:cNvSpPr>
            <a:spLocks noGrp="1"/>
          </p:cNvSpPr>
          <p:nvPr>
            <p:ph idx="1"/>
          </p:nvPr>
        </p:nvSpPr>
        <p:spPr>
          <a:xfrm>
            <a:off x="604223" y="2109399"/>
            <a:ext cx="10554574" cy="3636511"/>
          </a:xfrm>
        </p:spPr>
        <p:txBody>
          <a:bodyPr/>
          <a:lstStyle/>
          <a:p>
            <a:pPr marL="0" indent="0">
              <a:buNone/>
            </a:pPr>
            <a:r>
              <a:rPr lang="pl-PL" dirty="0"/>
              <a:t>Do najczęstszych objawów abstynencji nikotynowej należą m. in.:</a:t>
            </a:r>
          </a:p>
          <a:p>
            <a:pPr marL="0" indent="0">
              <a:buNone/>
            </a:pPr>
            <a:endParaRPr lang="pl-PL" dirty="0"/>
          </a:p>
          <a:p>
            <a:pPr marL="0" indent="0">
              <a:buNone/>
            </a:pPr>
            <a:r>
              <a:rPr lang="pl-PL" dirty="0"/>
              <a:t>•głód nikotynowy (silna potrzeba sięgnięcia po papierosa),</a:t>
            </a:r>
          </a:p>
          <a:p>
            <a:pPr marL="0" indent="0">
              <a:buNone/>
            </a:pPr>
            <a:r>
              <a:rPr lang="pl-PL" dirty="0"/>
              <a:t>•rozdrażnienie,</a:t>
            </a:r>
          </a:p>
          <a:p>
            <a:pPr marL="0" indent="0">
              <a:buNone/>
            </a:pPr>
            <a:r>
              <a:rPr lang="pl-PL" dirty="0"/>
              <a:t>•niepokój,</a:t>
            </a:r>
          </a:p>
          <a:p>
            <a:pPr marL="0" indent="0">
              <a:buNone/>
            </a:pPr>
            <a:r>
              <a:rPr lang="pl-PL" dirty="0"/>
              <a:t>•spadek koncentracji,</a:t>
            </a:r>
          </a:p>
          <a:p>
            <a:pPr marL="0" indent="0">
              <a:buNone/>
            </a:pPr>
            <a:r>
              <a:rPr lang="pl-PL" dirty="0"/>
              <a:t>•zaburzenia snu,</a:t>
            </a:r>
          </a:p>
          <a:p>
            <a:pPr marL="0" indent="0">
              <a:buNone/>
            </a:pPr>
            <a:r>
              <a:rPr lang="pl-PL" dirty="0"/>
              <a:t>•zaburzenia apetytu.</a:t>
            </a:r>
          </a:p>
        </p:txBody>
      </p:sp>
      <p:pic>
        <p:nvPicPr>
          <p:cNvPr id="4" name="Obraz 3"/>
          <p:cNvPicPr>
            <a:picLocks noChangeAspect="1"/>
          </p:cNvPicPr>
          <p:nvPr/>
        </p:nvPicPr>
        <p:blipFill>
          <a:blip r:embed="rId2"/>
          <a:stretch>
            <a:fillRect/>
          </a:stretch>
        </p:blipFill>
        <p:spPr>
          <a:xfrm>
            <a:off x="8313737" y="4279377"/>
            <a:ext cx="3369337" cy="2158294"/>
          </a:xfrm>
          <a:prstGeom prst="rect">
            <a:avLst/>
          </a:prstGeom>
        </p:spPr>
      </p:pic>
    </p:spTree>
    <p:extLst>
      <p:ext uri="{BB962C8B-B14F-4D97-AF65-F5344CB8AC3E}">
        <p14:creationId xmlns:p14="http://schemas.microsoft.com/office/powerpoint/2010/main" val="1645568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przyczyny uzależnienia od narkotyków?</a:t>
            </a:r>
          </a:p>
        </p:txBody>
      </p:sp>
      <p:sp>
        <p:nvSpPr>
          <p:cNvPr id="3" name="Symbol zastępczy zawartości 2"/>
          <p:cNvSpPr>
            <a:spLocks noGrp="1"/>
          </p:cNvSpPr>
          <p:nvPr>
            <p:ph idx="1"/>
          </p:nvPr>
        </p:nvSpPr>
        <p:spPr>
          <a:xfrm>
            <a:off x="242979" y="2154554"/>
            <a:ext cx="10554574" cy="3636511"/>
          </a:xfrm>
        </p:spPr>
        <p:txBody>
          <a:bodyPr>
            <a:normAutofit lnSpcReduction="10000"/>
          </a:bodyPr>
          <a:lstStyle/>
          <a:p>
            <a:pPr marL="0" indent="0">
              <a:buNone/>
            </a:pPr>
            <a:r>
              <a:rPr lang="pl-PL" dirty="0"/>
              <a:t>Do najczęstszej przyczyny uzależnienia od narkotyków zalicza się predyspozycje osobowościowe i oddziaływanie środowiska rówieśniczego. Do najczęstszych przyczyn sięgania po zakazane substancje zalicza się:</a:t>
            </a:r>
          </a:p>
          <a:p>
            <a:pPr marL="0" indent="0">
              <a:buNone/>
            </a:pPr>
            <a:endParaRPr lang="pl-PL" dirty="0"/>
          </a:p>
          <a:p>
            <a:r>
              <a:rPr lang="pl-PL" dirty="0"/>
              <a:t>    chęć naśladowania autorytetów młodzieżowych,</a:t>
            </a:r>
          </a:p>
          <a:p>
            <a:r>
              <a:rPr lang="pl-PL" dirty="0"/>
              <a:t>    wpływ rówieśników i ich stylów </a:t>
            </a:r>
            <a:r>
              <a:rPr lang="pl-PL" dirty="0" err="1"/>
              <a:t>zachowań</a:t>
            </a:r>
            <a:r>
              <a:rPr lang="pl-PL" dirty="0"/>
              <a:t>,</a:t>
            </a:r>
          </a:p>
          <a:p>
            <a:r>
              <a:rPr lang="pl-PL" dirty="0"/>
              <a:t>    poszukiwanie przeżyć skrajnych, odrealniających, niecodziennych,</a:t>
            </a:r>
          </a:p>
          <a:p>
            <a:r>
              <a:rPr lang="pl-PL" dirty="0"/>
              <a:t>    poszukiwanie sposobu ucieczki od problemów,</a:t>
            </a:r>
          </a:p>
          <a:p>
            <a:r>
              <a:rPr lang="pl-PL" dirty="0"/>
              <a:t>    problemy osobowościowe, deficyty psychiczne, zaburzenia emocjonalne,</a:t>
            </a:r>
          </a:p>
          <a:p>
            <a:r>
              <a:rPr lang="pl-PL" dirty="0"/>
              <a:t>    obniżone poczucie własnej wartości, depresja.</a:t>
            </a:r>
          </a:p>
        </p:txBody>
      </p:sp>
      <p:pic>
        <p:nvPicPr>
          <p:cNvPr id="4" name="Obraz 3"/>
          <p:cNvPicPr>
            <a:picLocks noChangeAspect="1"/>
          </p:cNvPicPr>
          <p:nvPr/>
        </p:nvPicPr>
        <p:blipFill>
          <a:blip r:embed="rId2"/>
          <a:stretch>
            <a:fillRect/>
          </a:stretch>
        </p:blipFill>
        <p:spPr>
          <a:xfrm>
            <a:off x="9188978" y="3101271"/>
            <a:ext cx="2619375" cy="1743075"/>
          </a:xfrm>
          <a:prstGeom prst="rect">
            <a:avLst/>
          </a:prstGeom>
        </p:spPr>
      </p:pic>
    </p:spTree>
    <p:extLst>
      <p:ext uri="{BB962C8B-B14F-4D97-AF65-F5344CB8AC3E}">
        <p14:creationId xmlns:p14="http://schemas.microsoft.com/office/powerpoint/2010/main" val="2310717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ytat">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Cytat</Template>
  <TotalTime>100</TotalTime>
  <Words>1275</Words>
  <Application>Microsoft Office PowerPoint</Application>
  <PresentationFormat>Panoramiczny</PresentationFormat>
  <Paragraphs>69</Paragraphs>
  <Slides>16</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16</vt:i4>
      </vt:variant>
    </vt:vector>
  </HeadingPairs>
  <TitlesOfParts>
    <vt:vector size="19" baseType="lpstr">
      <vt:lpstr>Century Gothic</vt:lpstr>
      <vt:lpstr>Wingdings 2</vt:lpstr>
      <vt:lpstr>Cytat</vt:lpstr>
      <vt:lpstr>Uzależnienia narkotykowe  oraz alkoholowe </vt:lpstr>
      <vt:lpstr> Uzależnienie a stan zdrowia – choroby spowodowane piciem alkoholu</vt:lpstr>
      <vt:lpstr>Czy to już choroba? Nadużywanie alkoholu a alkoholizm</vt:lpstr>
      <vt:lpstr>Alkoholowe fazy picia alkoholu</vt:lpstr>
      <vt:lpstr>Wygląd alkoholika i sygnały ostrzegawcze</vt:lpstr>
      <vt:lpstr>Objawy uzależnienia od alkoholu </vt:lpstr>
      <vt:lpstr>Dlaczego uzależniamy się od palenia papierosów?</vt:lpstr>
      <vt:lpstr>Jakie mogą być skutki uzależnienia od papierosów?</vt:lpstr>
      <vt:lpstr>Jakie są przyczyny uzależnienia od narkotyków?</vt:lpstr>
      <vt:lpstr>Czym jest narkomania?</vt:lpstr>
      <vt:lpstr>Najpopularniejsze narkotyki – rodzaje, objawy</vt:lpstr>
      <vt:lpstr>Marihuana</vt:lpstr>
      <vt:lpstr>Amfetamina</vt:lpstr>
      <vt:lpstr>Kokaina</vt:lpstr>
      <vt:lpstr>Heroina </vt:lpstr>
      <vt:lpstr>LSD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Uzależnienia narkotykowe  oraz alkoholowe</dc:title>
  <dc:creator>Użytkownik systemu Windows</dc:creator>
  <cp:lastModifiedBy>Użytkownik systemu Windows</cp:lastModifiedBy>
  <cp:revision>10</cp:revision>
  <dcterms:created xsi:type="dcterms:W3CDTF">2019-10-23T18:23:33Z</dcterms:created>
  <dcterms:modified xsi:type="dcterms:W3CDTF">2019-10-24T14:34:59Z</dcterms:modified>
</cp:coreProperties>
</file>